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79" r:id="rId4"/>
    <p:sldId id="265" r:id="rId5"/>
    <p:sldId id="257" r:id="rId6"/>
    <p:sldId id="258" r:id="rId7"/>
    <p:sldId id="260" r:id="rId8"/>
    <p:sldId id="261" r:id="rId9"/>
    <p:sldId id="263" r:id="rId10"/>
    <p:sldId id="264" r:id="rId11"/>
    <p:sldId id="267" r:id="rId12"/>
    <p:sldId id="268" r:id="rId13"/>
    <p:sldId id="269" r:id="rId14"/>
    <p:sldId id="266" r:id="rId15"/>
    <p:sldId id="275" r:id="rId16"/>
    <p:sldId id="277" r:id="rId1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D8FF"/>
    <a:srgbClr val="FF0000"/>
    <a:srgbClr val="A8B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9" autoAdjust="0"/>
    <p:restoredTop sz="99046" autoAdjust="0"/>
  </p:normalViewPr>
  <p:slideViewPr>
    <p:cSldViewPr showGuides="1">
      <p:cViewPr varScale="1">
        <p:scale>
          <a:sx n="92" d="100"/>
          <a:sy n="92" d="100"/>
        </p:scale>
        <p:origin x="-272" y="-96"/>
      </p:cViewPr>
      <p:guideLst>
        <p:guide orient="horz" pos="2160"/>
        <p:guide pos="25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78AA4B-80BA-ED4B-AD19-469F11171BA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412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5EC06-91F0-E44A-AFD2-0D99CA6A6542}" type="slidenum">
              <a:rPr lang="fr-FR"/>
              <a:pPr/>
              <a:t>1</a:t>
            </a:fld>
            <a:endParaRPr lang="fr-FR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A4407-0D08-6341-9496-6C2D7628ADA6}" type="slidenum">
              <a:rPr lang="fr-FR"/>
              <a:pPr/>
              <a:t>10</a:t>
            </a:fld>
            <a:endParaRPr lang="fr-FR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DAEEA-3B67-C547-AC02-5B56C7D821FB}" type="slidenum">
              <a:rPr lang="fr-FR"/>
              <a:pPr/>
              <a:t>11</a:t>
            </a:fld>
            <a:endParaRPr lang="fr-FR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6414B-AA3B-9147-9915-E336ACE3846C}" type="slidenum">
              <a:rPr lang="fr-FR"/>
              <a:pPr/>
              <a:t>12</a:t>
            </a:fld>
            <a:endParaRPr lang="fr-FR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2CDD5-CB94-D04B-A639-1C7F2BCAC641}" type="slidenum">
              <a:rPr lang="fr-FR"/>
              <a:pPr/>
              <a:t>13</a:t>
            </a:fld>
            <a:endParaRPr lang="fr-FR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87B7A-BFC1-9242-A38A-B97115249DC4}" type="slidenum">
              <a:rPr lang="fr-FR"/>
              <a:pPr/>
              <a:t>14</a:t>
            </a:fld>
            <a:endParaRPr lang="fr-FR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8BD12E-7220-6141-AAF2-ACD9F8BE79B1}" type="slidenum">
              <a:rPr lang="fr-FR"/>
              <a:pPr/>
              <a:t>15</a:t>
            </a:fld>
            <a:endParaRPr lang="fr-FR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8A67C-992A-AA4E-A31E-017E53126AF4}" type="slidenum">
              <a:rPr lang="fr-FR"/>
              <a:pPr/>
              <a:t>16</a:t>
            </a:fld>
            <a:endParaRPr lang="fr-FR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9793E-9C3D-BD4F-A09E-399F6D77BB67}" type="slidenum">
              <a:rPr lang="fr-FR"/>
              <a:pPr/>
              <a:t>2</a:t>
            </a:fld>
            <a:endParaRPr lang="fr-FR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7F468-F338-8440-9022-0B0920F0BE18}" type="slidenum">
              <a:rPr lang="fr-FR"/>
              <a:pPr/>
              <a:t>3</a:t>
            </a:fld>
            <a:endParaRPr lang="fr-FR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CB381-0D95-0E43-B841-53FE635B5832}" type="slidenum">
              <a:rPr lang="fr-FR"/>
              <a:pPr/>
              <a:t>4</a:t>
            </a:fld>
            <a:endParaRPr lang="fr-FR"/>
          </a:p>
        </p:txBody>
      </p:sp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81AE2-D143-9946-BE78-91C827177902}" type="slidenum">
              <a:rPr lang="fr-FR"/>
              <a:pPr/>
              <a:t>5</a:t>
            </a:fld>
            <a:endParaRPr lang="fr-FR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F00C1-04C0-6148-A5F5-34CB22437836}" type="slidenum">
              <a:rPr lang="fr-FR"/>
              <a:pPr/>
              <a:t>6</a:t>
            </a:fld>
            <a:endParaRPr lang="fr-FR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641B91-3EC1-F749-BEF0-CC10229CBF2D}" type="slidenum">
              <a:rPr lang="fr-FR"/>
              <a:pPr/>
              <a:t>7</a:t>
            </a:fld>
            <a:endParaRPr lang="fr-FR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061D1-315D-964F-B7F4-B6704CF0C4B3}" type="slidenum">
              <a:rPr lang="fr-FR"/>
              <a:pPr/>
              <a:t>8</a:t>
            </a:fld>
            <a:endParaRPr lang="fr-FR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416101-8D8A-1444-ABD6-DB22DE7FD82A}" type="slidenum">
              <a:rPr lang="fr-FR"/>
              <a:pPr/>
              <a:t>9</a:t>
            </a:fld>
            <a:endParaRPr lang="fr-FR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2217A-DB7B-9246-81F2-555A2093331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67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5D7E3-D2BB-8A40-BABA-954681BB651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77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B9250-3BAB-034F-B2B4-318D3E3FACF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23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500AE-6D9F-A445-B1A8-D7EE2EF19F8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06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48124-5175-EE40-81FF-05B2C3DC3FF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85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93566-7D97-704B-8717-B9C5BBE03D7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6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E98F6-63D4-C648-A9C6-4A74B38F0AB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38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E0A35-499C-304E-83F6-544FD0BD2DE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8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3A7DE-FD58-724F-A57B-B5DC32EA56D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37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A44DB-E3CB-604D-A103-9AD14E81431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15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35F95-319E-444E-BAF8-C060F7457B5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72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438889-DA34-9F44-9CF1-AD6747F9F9D0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Document_Microsoft_Word_97_-_20041.doc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3429000"/>
            <a:ext cx="80772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fr-FR" sz="1400" dirty="0">
                <a:solidFill>
                  <a:schemeClr val="tx2"/>
                </a:solidFill>
              </a:rPr>
              <a:t>« L</a:t>
            </a:r>
            <a:r>
              <a:rPr lang="ja-JP" altLang="fr-FR" sz="1400" dirty="0">
                <a:solidFill>
                  <a:schemeClr val="tx2"/>
                </a:solidFill>
              </a:rPr>
              <a:t>’</a:t>
            </a:r>
            <a:r>
              <a:rPr lang="fr-FR" sz="1400" dirty="0">
                <a:solidFill>
                  <a:schemeClr val="tx2"/>
                </a:solidFill>
              </a:rPr>
              <a:t>ensemble des conseils et indications énumérés dans ce document ne sont en aucun cas à suivre à la lettre. Ce ne sont que des propositions qui doivent vous faciliter l</a:t>
            </a:r>
            <a:r>
              <a:rPr lang="ja-JP" altLang="fr-FR" sz="1400" dirty="0">
                <a:solidFill>
                  <a:schemeClr val="tx2"/>
                </a:solidFill>
              </a:rPr>
              <a:t>’</a:t>
            </a:r>
            <a:r>
              <a:rPr lang="fr-FR" sz="1400" dirty="0">
                <a:solidFill>
                  <a:schemeClr val="tx2"/>
                </a:solidFill>
              </a:rPr>
              <a:t>écriture et la mise en forme de votre rapport. </a:t>
            </a:r>
          </a:p>
          <a:p>
            <a:pPr algn="just"/>
            <a:r>
              <a:rPr lang="fr-FR" sz="1400" dirty="0">
                <a:solidFill>
                  <a:schemeClr val="tx2"/>
                </a:solidFill>
              </a:rPr>
              <a:t>Il reste que le rapport que </a:t>
            </a:r>
            <a:r>
              <a:rPr lang="fr-FR" sz="1400" i="1" dirty="0">
                <a:solidFill>
                  <a:schemeClr val="tx2"/>
                </a:solidFill>
              </a:rPr>
              <a:t>vous</a:t>
            </a:r>
            <a:r>
              <a:rPr lang="fr-FR" sz="1400" dirty="0">
                <a:solidFill>
                  <a:schemeClr val="tx2"/>
                </a:solidFill>
              </a:rPr>
              <a:t> rédigerez sera le seul témoignage du travail effectué lors de votre stage. Il sera unique et possédera votre style.  </a:t>
            </a:r>
            <a:r>
              <a:rPr lang="fr-FR" sz="4400" dirty="0">
                <a:solidFill>
                  <a:schemeClr val="tx2"/>
                </a:solidFill>
              </a:rPr>
              <a:t/>
            </a:r>
            <a:br>
              <a:rPr lang="fr-FR" sz="4400" dirty="0">
                <a:solidFill>
                  <a:schemeClr val="tx2"/>
                </a:solidFill>
              </a:rPr>
            </a:br>
            <a:r>
              <a:rPr lang="fr-FR" sz="1400" dirty="0">
                <a:solidFill>
                  <a:schemeClr val="tx2"/>
                </a:solidFill>
              </a:rPr>
              <a:t>Je vous souhaite de toujours être fiers de la qualité de ce document, même lorsque dans quelques années vous le relirez… »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1219200"/>
            <a:ext cx="680085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4400">
                <a:solidFill>
                  <a:schemeClr val="tx2"/>
                </a:solidFill>
              </a:rPr>
              <a:t>Conseils pour la rédaction </a:t>
            </a:r>
            <a:br>
              <a:rPr lang="fr-FR" sz="4400">
                <a:solidFill>
                  <a:schemeClr val="tx2"/>
                </a:solidFill>
              </a:rPr>
            </a:br>
            <a:r>
              <a:rPr lang="fr-FR" sz="4400">
                <a:solidFill>
                  <a:schemeClr val="tx2"/>
                </a:solidFill>
              </a:rPr>
              <a:t>d</a:t>
            </a:r>
            <a:r>
              <a:rPr lang="ja-JP" altLang="fr-FR" sz="4400">
                <a:solidFill>
                  <a:schemeClr val="tx2"/>
                </a:solidFill>
              </a:rPr>
              <a:t>’</a:t>
            </a:r>
            <a:r>
              <a:rPr lang="fr-FR" sz="4400">
                <a:solidFill>
                  <a:schemeClr val="tx2"/>
                </a:solidFill>
              </a:rPr>
              <a:t>un rapport de stage</a:t>
            </a:r>
          </a:p>
          <a:p>
            <a:pPr algn="ctr"/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305800" cy="794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4. L</a:t>
            </a:r>
            <a:r>
              <a:rPr lang="ja-JP" altLang="fr-FR">
                <a:solidFill>
                  <a:srgbClr val="FF0000"/>
                </a:solidFill>
              </a:rPr>
              <a:t>’</a:t>
            </a:r>
            <a:r>
              <a:rPr lang="fr-FR">
                <a:solidFill>
                  <a:srgbClr val="FF0000"/>
                </a:solidFill>
              </a:rPr>
              <a:t>introduction</a:t>
            </a:r>
          </a:p>
          <a:p>
            <a:pPr>
              <a:spcBef>
                <a:spcPct val="50000"/>
              </a:spcBef>
            </a:pPr>
            <a:r>
              <a:rPr lang="fr-FR"/>
              <a:t>Précise le cadre général du travail (thème scientifique, objectifs larges du sujet) à un non-spécialiste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/>
              <a:t>Resituer travail dans le contexte: état de l</a:t>
            </a:r>
            <a:r>
              <a:rPr lang="ja-JP" altLang="fr-FR"/>
              <a:t>’</a:t>
            </a:r>
            <a:r>
              <a:rPr lang="fr-FR"/>
              <a:t>art avec références bibliographiques 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/>
              <a:t>Exposer la problématique du travail: à quelles questions souhaite-t-on répondre par rapport à ce qui a déjà été étudié ? </a:t>
            </a:r>
          </a:p>
          <a:p>
            <a:pPr>
              <a:spcBef>
                <a:spcPct val="50000"/>
              </a:spcBef>
              <a:buFont typeface="Wingdings" charset="0"/>
              <a:buNone/>
            </a:pPr>
            <a:endParaRPr lang="fr-FR"/>
          </a:p>
          <a:p>
            <a:pPr>
              <a:spcBef>
                <a:spcPct val="50000"/>
              </a:spcBef>
              <a:buFont typeface="Wingdings" charset="0"/>
              <a:buNone/>
            </a:pPr>
            <a:r>
              <a:rPr lang="fr-FR"/>
              <a:t>On peut y rappeler le plan du rapport pour assurer la liaison</a:t>
            </a:r>
          </a:p>
          <a:p>
            <a:pPr>
              <a:spcBef>
                <a:spcPct val="50000"/>
              </a:spcBef>
            </a:pPr>
            <a:r>
              <a:rPr lang="fr-FR" sz="1600"/>
              <a:t>exemple :« </a:t>
            </a:r>
            <a:r>
              <a:rPr lang="fr-FR" sz="1600" i="1"/>
              <a:t>Après une première partie consacrée à la description des méthodes employées au cours de ce stage, les résultats obtenus à partir des mesures  de XXX et XXX seront décrits. Une troisième partie sera consacrée à la discussion globale de ces résultats et les perspectives découlant de ce travail seront abordées</a:t>
            </a:r>
            <a:r>
              <a:rPr lang="fr-FR" sz="1600"/>
              <a:t>»</a:t>
            </a:r>
            <a:r>
              <a:rPr lang="fr-FR"/>
              <a:t> </a:t>
            </a:r>
          </a:p>
          <a:p>
            <a:pPr>
              <a:spcBef>
                <a:spcPct val="50000"/>
              </a:spcBef>
            </a:pPr>
            <a:endParaRPr lang="fr-FR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fr-FR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fr-FR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fr-FR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8305800" cy="803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>
                <a:solidFill>
                  <a:srgbClr val="FF0000"/>
                </a:solidFill>
              </a:rPr>
              <a:t>5. </a:t>
            </a:r>
            <a:r>
              <a:rPr lang="fr-FR" dirty="0">
                <a:solidFill>
                  <a:srgbClr val="FF0000"/>
                </a:solidFill>
              </a:rPr>
              <a:t>Les résultats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dirty="0"/>
              <a:t>Description des résultats bruts sans interprétation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dirty="0"/>
              <a:t>Structurer les résultats: il ne s</a:t>
            </a:r>
            <a:r>
              <a:rPr lang="ja-JP" altLang="fr-FR" dirty="0"/>
              <a:t>’</a:t>
            </a:r>
            <a:r>
              <a:rPr lang="fr-FR" dirty="0"/>
              <a:t>agit pas de relater vos expériences de manière </a:t>
            </a:r>
            <a:r>
              <a:rPr lang="fr-FR" altLang="ja-JP" dirty="0"/>
              <a:t>chronologique (c’est le rôle du cahier de labo) mais de les regrouper selon des critères logiques, un ou plusieurs paramètres qui semblent influer sur le résultat </a:t>
            </a:r>
            <a:endParaRPr lang="fr-FR" dirty="0"/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altLang="ja-JP" dirty="0"/>
              <a:t>Le texte commente succinctement les points importants contenus dans les tabl</a:t>
            </a:r>
            <a:r>
              <a:rPr lang="fr-FR" dirty="0"/>
              <a:t>eaux</a:t>
            </a:r>
            <a:r>
              <a:rPr lang="fr-FR" altLang="ja-JP" dirty="0"/>
              <a:t> et figures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endParaRPr lang="fr-FR" altLang="ja-JP" dirty="0"/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dirty="0">
                <a:solidFill>
                  <a:srgbClr val="FF0000"/>
                </a:solidFill>
              </a:rPr>
              <a:t>Les tableaux et figures</a:t>
            </a:r>
            <a:endParaRPr lang="fr-FR" dirty="0"/>
          </a:p>
          <a:p>
            <a:pPr>
              <a:spcBef>
                <a:spcPct val="50000"/>
              </a:spcBef>
            </a:pPr>
            <a:r>
              <a:rPr lang="fr-FR" dirty="0"/>
              <a:t>Toujours préférable à un long descriptif. </a:t>
            </a:r>
            <a:r>
              <a:rPr lang="fr-FR" altLang="ja-JP" dirty="0"/>
              <a:t>Le lecteur voit rapidement l’ensemble des résultats et les paramètres déterminants</a:t>
            </a:r>
          </a:p>
          <a:p>
            <a:pPr>
              <a:spcBef>
                <a:spcPct val="50000"/>
              </a:spcBef>
            </a:pPr>
            <a:endParaRPr lang="fr-FR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fr-FR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228600"/>
            <a:ext cx="80772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6. Analyses </a:t>
            </a:r>
            <a:r>
              <a:rPr lang="fr-FR" dirty="0">
                <a:solidFill>
                  <a:srgbClr val="FF0000"/>
                </a:solidFill>
              </a:rPr>
              <a:t>et </a:t>
            </a:r>
            <a:r>
              <a:rPr lang="fr-FR" dirty="0" smtClean="0">
                <a:solidFill>
                  <a:srgbClr val="FF0000"/>
                </a:solidFill>
              </a:rPr>
              <a:t>discussions </a:t>
            </a:r>
            <a:r>
              <a:rPr lang="fr-FR" dirty="0">
                <a:solidFill>
                  <a:srgbClr val="FF0000"/>
                </a:solidFill>
              </a:rPr>
              <a:t>des résultats</a:t>
            </a:r>
          </a:p>
          <a:p>
            <a:pPr algn="just"/>
            <a:endParaRPr lang="fr-FR" dirty="0">
              <a:solidFill>
                <a:srgbClr val="FF0000"/>
              </a:solidFill>
            </a:endParaRPr>
          </a:p>
          <a:p>
            <a:pPr algn="just"/>
            <a:r>
              <a:rPr lang="fr-FR" dirty="0"/>
              <a:t>L</a:t>
            </a:r>
            <a:r>
              <a:rPr lang="ja-JP" altLang="fr-FR" dirty="0"/>
              <a:t>’</a:t>
            </a:r>
            <a:r>
              <a:rPr lang="fr-FR" dirty="0"/>
              <a:t>ensemble des données doit </a:t>
            </a:r>
            <a:r>
              <a:rPr lang="fr-FR" altLang="ja-JP" dirty="0"/>
              <a:t>être corrélé pour répondre aux questions du travail.</a:t>
            </a:r>
          </a:p>
          <a:p>
            <a:pPr algn="just"/>
            <a:r>
              <a:rPr lang="fr-FR" altLang="ja-JP" dirty="0"/>
              <a:t>Le raisonnement scientifique est essentiel à ce niveau:</a:t>
            </a:r>
          </a:p>
          <a:p>
            <a:pPr algn="just"/>
            <a:r>
              <a:rPr lang="fr-FR" altLang="ja-JP" dirty="0"/>
              <a:t>il s’agit de démontrer votre capacité à recouper les informations et en faire la synthèse de manière à répondre aux objectifs du stage et à le resituer dans le contexte scientifique de la thématique du stage.</a:t>
            </a:r>
          </a:p>
          <a:p>
            <a:endParaRPr lang="fr-FR" altLang="ja-JP" dirty="0"/>
          </a:p>
          <a:p>
            <a:pPr algn="just"/>
            <a:r>
              <a:rPr lang="fr-FR" altLang="ja-JP" dirty="0"/>
              <a:t>Si cela est nécessaire, une structuration différente peut être faite: chaque résultat peut être suivi immédiatement de l’analyse  si une discussion globale ne s’y prête </a:t>
            </a:r>
            <a:r>
              <a:rPr lang="fr-FR" altLang="ja-JP" dirty="0" smtClean="0"/>
              <a:t>pas.</a:t>
            </a:r>
            <a:endParaRPr lang="fr-FR" altLang="ja-JP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228600"/>
            <a:ext cx="8077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7. </a:t>
            </a:r>
            <a:r>
              <a:rPr lang="fr-FR" dirty="0">
                <a:solidFill>
                  <a:srgbClr val="FF0000"/>
                </a:solidFill>
              </a:rPr>
              <a:t>Conclusion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pPr>
              <a:buFont typeface="Wingdings" charset="0"/>
              <a:buChar char="Ø"/>
            </a:pPr>
            <a:r>
              <a:rPr lang="fr-FR" dirty="0"/>
              <a:t>Reprend succinctement les questions posées et les réponses apportées au cours du stage. </a:t>
            </a:r>
          </a:p>
          <a:p>
            <a:pPr>
              <a:buFont typeface="Wingdings" charset="0"/>
              <a:buChar char="Ø"/>
            </a:pPr>
            <a:endParaRPr lang="fr-FR" dirty="0"/>
          </a:p>
          <a:p>
            <a:pPr>
              <a:buFont typeface="Wingdings" charset="0"/>
              <a:buChar char="Ø"/>
            </a:pPr>
            <a:r>
              <a:rPr lang="fr-FR" dirty="0"/>
              <a:t>Ouvre sur les expériences complémentaires à effectuer et les perspectives du travail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7584" y="260648"/>
            <a:ext cx="7859216" cy="655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dirty="0" smtClean="0">
                <a:solidFill>
                  <a:srgbClr val="FF0000"/>
                </a:solidFill>
              </a:rPr>
              <a:t>8. Protocoles </a:t>
            </a:r>
            <a:r>
              <a:rPr lang="fr-FR" dirty="0">
                <a:solidFill>
                  <a:srgbClr val="FF0000"/>
                </a:solidFill>
              </a:rPr>
              <a:t>(Matériels et méthode, </a:t>
            </a:r>
            <a:r>
              <a:rPr lang="fr-FR" dirty="0" smtClean="0">
                <a:solidFill>
                  <a:srgbClr val="FF0000"/>
                </a:solidFill>
              </a:rPr>
              <a:t>principes </a:t>
            </a:r>
            <a:r>
              <a:rPr lang="fr-FR" dirty="0">
                <a:solidFill>
                  <a:srgbClr val="FF0000"/>
                </a:solidFill>
              </a:rPr>
              <a:t>et </a:t>
            </a:r>
            <a:r>
              <a:rPr lang="fr-FR" dirty="0" smtClean="0">
                <a:solidFill>
                  <a:srgbClr val="FF0000"/>
                </a:solidFill>
              </a:rPr>
              <a:t>protocoles)  </a:t>
            </a:r>
            <a:endParaRPr lang="fr-FR" dirty="0">
              <a:solidFill>
                <a:srgbClr val="FF0000"/>
              </a:solidFill>
            </a:endParaRPr>
          </a:p>
          <a:p>
            <a:pPr algn="just">
              <a:spcBef>
                <a:spcPct val="50000"/>
              </a:spcBef>
              <a:buFont typeface="Wingdings" charset="0"/>
              <a:buChar char="Ø"/>
            </a:pPr>
            <a:r>
              <a:rPr lang="fr-FR" dirty="0"/>
              <a:t>Quelles </a:t>
            </a:r>
            <a:r>
              <a:rPr lang="fr-FR" dirty="0" smtClean="0"/>
              <a:t>expériences/matériels </a:t>
            </a:r>
            <a:r>
              <a:rPr lang="fr-FR" dirty="0"/>
              <a:t>ont été </a:t>
            </a:r>
            <a:r>
              <a:rPr lang="fr-FR" dirty="0" smtClean="0"/>
              <a:t>envisagées/utilisés </a:t>
            </a:r>
            <a:r>
              <a:rPr lang="fr-FR" dirty="0"/>
              <a:t>(en quelques phrases)</a:t>
            </a:r>
            <a:r>
              <a:rPr lang="fr-FR" dirty="0" smtClean="0"/>
              <a:t>.</a:t>
            </a:r>
            <a:r>
              <a:rPr lang="fr-FR" dirty="0" smtClean="0"/>
              <a:t> Pour des techniques non usuelles, définir le principe des techniques de caractérisations utilisées, la méthode générale de préparation des échantillons.</a:t>
            </a:r>
          </a:p>
          <a:p>
            <a:pPr algn="just">
              <a:spcBef>
                <a:spcPct val="50000"/>
              </a:spcBef>
              <a:buFont typeface="Wingdings" charset="2"/>
              <a:buChar char="Ø"/>
            </a:pPr>
            <a:r>
              <a:rPr lang="fr-FR" dirty="0" smtClean="0"/>
              <a:t>Spécifier </a:t>
            </a:r>
            <a:r>
              <a:rPr lang="fr-FR" dirty="0"/>
              <a:t>les protocoles d</a:t>
            </a:r>
            <a:r>
              <a:rPr lang="ja-JP" altLang="fr-FR" dirty="0"/>
              <a:t>’</a:t>
            </a:r>
            <a:r>
              <a:rPr lang="fr-FR" dirty="0"/>
              <a:t>expériences </a:t>
            </a:r>
            <a:r>
              <a:rPr lang="fr-FR" dirty="0" smtClean="0"/>
              <a:t>utilisés (</a:t>
            </a:r>
            <a:r>
              <a:rPr lang="fr-FR" dirty="0"/>
              <a:t>schéma </a:t>
            </a:r>
            <a:r>
              <a:rPr lang="fr-FR" dirty="0" smtClean="0"/>
              <a:t>réactionnel si nécessaire).</a:t>
            </a:r>
            <a:endParaRPr lang="fr-FR" dirty="0"/>
          </a:p>
          <a:p>
            <a:pPr algn="just">
              <a:spcBef>
                <a:spcPct val="50000"/>
              </a:spcBef>
              <a:buFont typeface="Wingdings" charset="0"/>
              <a:buChar char="Ø"/>
            </a:pPr>
            <a:r>
              <a:rPr lang="fr-FR" dirty="0"/>
              <a:t>Si des protocoles ont été employés de manière récurrente, mettre un protocole type et les détails </a:t>
            </a:r>
            <a:r>
              <a:rPr lang="fr-FR" dirty="0" smtClean="0"/>
              <a:t>dans le descriptif/caractérisation du produit.</a:t>
            </a:r>
            <a:endParaRPr lang="fr-FR" dirty="0"/>
          </a:p>
          <a:p>
            <a:pPr algn="just">
              <a:spcBef>
                <a:spcPct val="50000"/>
              </a:spcBef>
              <a:buFont typeface="Wingdings" charset="0"/>
              <a:buChar char="Ø"/>
            </a:pPr>
            <a:r>
              <a:rPr lang="fr-FR" dirty="0" smtClean="0"/>
              <a:t>Donner la caractérisation des produits synthétisés (RMN, RX, IR, UV, point de fusion,</a:t>
            </a:r>
            <a:r>
              <a:rPr lang="is-IS" dirty="0" smtClean="0"/>
              <a:t>…).</a:t>
            </a:r>
            <a:endParaRPr lang="fr-FR" dirty="0"/>
          </a:p>
          <a:p>
            <a:pPr>
              <a:spcBef>
                <a:spcPct val="50000"/>
              </a:spcBef>
            </a:pP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85800" y="304800"/>
            <a:ext cx="7772400" cy="761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dirty="0">
                <a:solidFill>
                  <a:srgbClr val="FF0000"/>
                </a:solidFill>
              </a:rPr>
              <a:t>9. Bibliographie</a:t>
            </a:r>
          </a:p>
          <a:p>
            <a:pPr>
              <a:spcBef>
                <a:spcPct val="50000"/>
              </a:spcBef>
            </a:pPr>
            <a:r>
              <a:rPr lang="fr-FR" dirty="0"/>
              <a:t>Références bibliographiques: indispensables pour permettre au lecteur de se documenter sur les travaux antérieurs se rapportant au travail.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r>
              <a:rPr lang="fr-FR" dirty="0"/>
              <a:t> Leur classement se fait généralement selon l</a:t>
            </a:r>
            <a:r>
              <a:rPr lang="ja-JP" altLang="fr-FR" dirty="0"/>
              <a:t>’</a:t>
            </a:r>
            <a:r>
              <a:rPr lang="fr-FR" dirty="0"/>
              <a:t>ordre </a:t>
            </a:r>
            <a:r>
              <a:rPr lang="fr-FR" dirty="0" smtClean="0"/>
              <a:t>d’apparition </a:t>
            </a:r>
            <a:r>
              <a:rPr lang="fr-FR" dirty="0"/>
              <a:t>chronologique (système employé dans la plupart des articles scientifiques)</a:t>
            </a:r>
          </a:p>
          <a:p>
            <a:pPr>
              <a:spcBef>
                <a:spcPct val="50000"/>
              </a:spcBef>
              <a:buFont typeface="Wingdings" charset="0"/>
              <a:buChar char="Ø"/>
            </a:pPr>
            <a:endParaRPr lang="fr-FR" dirty="0"/>
          </a:p>
          <a:p>
            <a:pPr>
              <a:spcBef>
                <a:spcPct val="50000"/>
              </a:spcBef>
            </a:pPr>
            <a:r>
              <a:rPr lang="fr-FR" sz="1800" dirty="0"/>
              <a:t>Bibliographie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1800" dirty="0" err="1">
                <a:latin typeface="Helvetica" charset="0"/>
              </a:rPr>
              <a:t>Kasaka</a:t>
            </a:r>
            <a:r>
              <a:rPr lang="en-US" sz="1800" dirty="0">
                <a:latin typeface="Helvetica" charset="0"/>
              </a:rPr>
              <a:t>, W., </a:t>
            </a:r>
            <a:r>
              <a:rPr lang="en-US" sz="1800" dirty="0" err="1">
                <a:latin typeface="Helvetica" charset="0"/>
              </a:rPr>
              <a:t>Nimura</a:t>
            </a:r>
            <a:r>
              <a:rPr lang="en-US" sz="1800" dirty="0">
                <a:latin typeface="Helvetica" charset="0"/>
              </a:rPr>
              <a:t>, K., </a:t>
            </a:r>
            <a:r>
              <a:rPr lang="en-US" sz="1800" dirty="0" err="1">
                <a:latin typeface="Helvetica" charset="0"/>
              </a:rPr>
              <a:t>Hashimito</a:t>
            </a:r>
            <a:r>
              <a:rPr lang="en-US" sz="1800" dirty="0">
                <a:latin typeface="Helvetica" charset="0"/>
              </a:rPr>
              <a:t>, K., </a:t>
            </a:r>
            <a:r>
              <a:rPr lang="en-US" sz="1800" dirty="0" err="1">
                <a:latin typeface="Helvetica" charset="0"/>
              </a:rPr>
              <a:t>Ohkoshi</a:t>
            </a:r>
            <a:r>
              <a:rPr lang="en-US" sz="1800" dirty="0">
                <a:latin typeface="Helvetica" charset="0"/>
              </a:rPr>
              <a:t>, S. </a:t>
            </a:r>
            <a:r>
              <a:rPr lang="en-US" sz="1800" dirty="0" smtClean="0">
                <a:latin typeface="Helvetica" charset="0"/>
              </a:rPr>
              <a:t>I. </a:t>
            </a:r>
            <a:r>
              <a:rPr lang="en-US" sz="1800" dirty="0" err="1" smtClean="0">
                <a:latin typeface="Helvetica" charset="0"/>
              </a:rPr>
              <a:t>Photomagnetic</a:t>
            </a:r>
            <a:r>
              <a:rPr lang="en-US" sz="1800" dirty="0" smtClean="0">
                <a:latin typeface="Helvetica" charset="0"/>
              </a:rPr>
              <a:t> </a:t>
            </a:r>
            <a:r>
              <a:rPr lang="en-US" sz="1800" dirty="0">
                <a:latin typeface="Helvetica" charset="0"/>
              </a:rPr>
              <a:t>properties of the </a:t>
            </a:r>
            <a:r>
              <a:rPr lang="en-US" sz="1800" dirty="0" err="1">
                <a:latin typeface="Helvetica" charset="0"/>
              </a:rPr>
              <a:t>CoFe</a:t>
            </a:r>
            <a:r>
              <a:rPr lang="en-US" sz="1800" dirty="0">
                <a:latin typeface="Helvetica" charset="0"/>
              </a:rPr>
              <a:t> Prussian Blue Analogue. </a:t>
            </a:r>
            <a:r>
              <a:rPr lang="en-US" sz="1800" i="1" dirty="0" smtClean="0">
                <a:latin typeface="Helvetica" charset="0"/>
              </a:rPr>
              <a:t>J. Am. Chem. Soc. </a:t>
            </a:r>
            <a:r>
              <a:rPr lang="en-US" sz="1800" b="1" dirty="0" smtClean="0">
                <a:latin typeface="Helvetica" charset="0"/>
              </a:rPr>
              <a:t>2004</a:t>
            </a:r>
            <a:r>
              <a:rPr lang="en-US" sz="1800" i="1" dirty="0" smtClean="0">
                <a:latin typeface="Helvetica" charset="0"/>
              </a:rPr>
              <a:t>, </a:t>
            </a:r>
            <a:r>
              <a:rPr lang="en-US" sz="1800" i="1" dirty="0">
                <a:latin typeface="Helvetica" charset="0"/>
              </a:rPr>
              <a:t>126</a:t>
            </a:r>
            <a:r>
              <a:rPr lang="en-US" sz="1800" dirty="0">
                <a:latin typeface="Helvetica" charset="0"/>
              </a:rPr>
              <a:t>, 8585-8590.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en-US" sz="1800" dirty="0">
                <a:latin typeface="Helvetica" charset="0"/>
              </a:rPr>
              <a:t>XXX, </a:t>
            </a:r>
            <a:r>
              <a:rPr lang="en-US" sz="1800" dirty="0">
                <a:latin typeface="Arial"/>
              </a:rPr>
              <a:t>…</a:t>
            </a:r>
            <a:endParaRPr lang="en-US" sz="1800" dirty="0">
              <a:latin typeface="Helvetica" charset="0"/>
            </a:endParaRPr>
          </a:p>
          <a:p>
            <a:pPr>
              <a:spcBef>
                <a:spcPct val="50000"/>
              </a:spcBef>
            </a:pPr>
            <a:endParaRPr lang="fr-FR" altLang="ja-JP" dirty="0"/>
          </a:p>
          <a:p>
            <a:pPr>
              <a:spcBef>
                <a:spcPct val="50000"/>
              </a:spcBef>
            </a:pPr>
            <a:endParaRPr lang="fr-FR" altLang="ja-JP" dirty="0"/>
          </a:p>
          <a:p>
            <a:pPr>
              <a:spcBef>
                <a:spcPct val="50000"/>
              </a:spcBef>
            </a:pPr>
            <a:endParaRPr lang="fr-FR" dirty="0"/>
          </a:p>
          <a:p>
            <a:pPr>
              <a:spcBef>
                <a:spcPct val="50000"/>
              </a:spcBef>
            </a:pP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Char char="Ø"/>
            </a:pPr>
            <a:endParaRPr lang="fr-FR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7200" y="304800"/>
            <a:ext cx="8305800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FF0000"/>
                </a:solidFill>
              </a:rPr>
              <a:t>10. Annexes</a:t>
            </a:r>
          </a:p>
          <a:p>
            <a:pPr algn="just">
              <a:spcBef>
                <a:spcPct val="50000"/>
              </a:spcBef>
            </a:pPr>
            <a:r>
              <a:rPr lang="fr-FR" dirty="0"/>
              <a:t>Rassemblent les éléments qui ne sont pas indispensables à la compréhension du rapport (spectres, tableaux complémentaires, …)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9600" y="3581400"/>
            <a:ext cx="8001000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dirty="0"/>
              <a:t>La longueur du rapport de stage </a:t>
            </a:r>
            <a:r>
              <a:rPr lang="fr-FR" dirty="0" smtClean="0"/>
              <a:t>sera </a:t>
            </a:r>
            <a:r>
              <a:rPr lang="fr-FR" dirty="0"/>
              <a:t>de l</a:t>
            </a:r>
            <a:r>
              <a:rPr lang="ja-JP" altLang="fr-FR" dirty="0"/>
              <a:t>’</a:t>
            </a:r>
            <a:r>
              <a:rPr lang="fr-FR" dirty="0"/>
              <a:t>ordre de 15 pages (recto). Nous vous laissons toute latitude pour la mise en forme mais le rapport ne devra </a:t>
            </a:r>
            <a:r>
              <a:rPr lang="fr-FR" u="sng" dirty="0"/>
              <a:t>en aucun cas dépasser 20 pages</a:t>
            </a:r>
            <a:r>
              <a:rPr lang="fr-FR" dirty="0"/>
              <a:t>. Si nécessaire utilisez des annexes.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fr-FR" sz="3200"/>
              <a:t>Utilité du rapport</a:t>
            </a: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2743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/>
              <a:t>Compte-rendu écrit des résultats et analyses liés au stage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endParaRPr lang="fr-FR" sz="2400"/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/>
              <a:t>Document de référence: diffusion et communication des résultats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endParaRPr lang="fr-FR" sz="2400"/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/>
              <a:t>Ne s</a:t>
            </a:r>
            <a:r>
              <a:rPr lang="ja-JP" altLang="fr-FR" sz="2400"/>
              <a:t>’</a:t>
            </a:r>
            <a:r>
              <a:rPr lang="fr-FR" sz="2400"/>
              <a:t>adresse pas à des spécialistes. Il se doit d</a:t>
            </a:r>
            <a:r>
              <a:rPr lang="ja-JP" altLang="fr-FR" sz="2400"/>
              <a:t>’</a:t>
            </a:r>
            <a:r>
              <a:rPr lang="fr-FR" sz="2400"/>
              <a:t>être accessible à tous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endParaRPr lang="fr-FR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  <a:noFill/>
          <a:ln/>
        </p:spPr>
        <p:txBody>
          <a:bodyPr/>
          <a:lstStyle/>
          <a:p>
            <a:pPr eaLnBrk="0" hangingPunct="0">
              <a:spcBef>
                <a:spcPct val="50000"/>
              </a:spcBef>
              <a:buFont typeface="Wingdings" charset="0"/>
              <a:buNone/>
            </a:pPr>
            <a:r>
              <a:rPr lang="fr-FR" sz="2400"/>
              <a:t>Pour tout scientifique (ou autre), les qualités indispensables pour l</a:t>
            </a:r>
            <a:r>
              <a:rPr lang="ja-JP" altLang="fr-FR" sz="2400"/>
              <a:t>’</a:t>
            </a:r>
            <a:r>
              <a:rPr lang="fr-FR" sz="2400"/>
              <a:t>élaboration d</a:t>
            </a:r>
            <a:r>
              <a:rPr lang="ja-JP" altLang="fr-FR" sz="2400"/>
              <a:t>’</a:t>
            </a:r>
            <a:r>
              <a:rPr lang="fr-FR" sz="2400"/>
              <a:t>un rapport ou d</a:t>
            </a:r>
            <a:r>
              <a:rPr lang="ja-JP" altLang="fr-FR" sz="2400"/>
              <a:t>’</a:t>
            </a:r>
            <a:r>
              <a:rPr lang="fr-FR" sz="2400"/>
              <a:t>un article sont : </a:t>
            </a:r>
          </a:p>
          <a:p>
            <a:pPr eaLnBrk="0" hangingPunct="0">
              <a:spcBef>
                <a:spcPct val="50000"/>
              </a:spcBef>
              <a:buFont typeface="Wingdings" charset="0"/>
              <a:buChar char="Ø"/>
            </a:pPr>
            <a:r>
              <a:rPr lang="fr-FR" sz="2400"/>
              <a:t>Un esprit critique vis à vis de ses résultats et synthétique</a:t>
            </a:r>
          </a:p>
          <a:p>
            <a:pPr eaLnBrk="0" hangingPunct="0">
              <a:spcBef>
                <a:spcPct val="50000"/>
              </a:spcBef>
              <a:buFont typeface="Wingdings" charset="0"/>
              <a:buChar char="Ø"/>
            </a:pPr>
            <a:r>
              <a:rPr lang="fr-FR" sz="2400"/>
              <a:t>Une rédaction cohérente et concise</a:t>
            </a:r>
          </a:p>
          <a:p>
            <a:pPr eaLnBrk="0" hangingPunct="0">
              <a:spcBef>
                <a:spcPct val="50000"/>
              </a:spcBef>
              <a:buFont typeface="Wingdings" charset="0"/>
              <a:buChar char="Ø"/>
            </a:pPr>
            <a:r>
              <a:rPr lang="fr-FR" sz="2400"/>
              <a:t>Une certaine ma</a:t>
            </a:r>
            <a:r>
              <a:rPr lang="fr-FR" altLang="ja-JP" sz="2400"/>
              <a:t>îtrise de la langue (français/anglais)</a:t>
            </a:r>
            <a:endParaRPr lang="fr-FR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fr-FR" sz="3200"/>
              <a:t>Généralités sur la forme</a:t>
            </a: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sz="2400"/>
              <a:t>Concision et clarté de l</a:t>
            </a:r>
            <a:r>
              <a:rPr lang="ja-JP" altLang="fr-FR" sz="2400"/>
              <a:t>’</a:t>
            </a:r>
            <a:r>
              <a:rPr lang="fr-FR" sz="2400"/>
              <a:t>information = Ecriture simple et précise. 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2400"/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/>
              <a:t>Phrases courtes et simples, pas de fioritures ni d</a:t>
            </a:r>
            <a:r>
              <a:rPr lang="ja-JP" altLang="fr-FR" sz="2400"/>
              <a:t>’</a:t>
            </a:r>
            <a:r>
              <a:rPr lang="fr-FR" sz="2400"/>
              <a:t>excès de style. 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/>
              <a:t>Discours indirect : « Les résultats obtenus confirment…» plutôt que «J</a:t>
            </a:r>
            <a:r>
              <a:rPr lang="ja-JP" altLang="fr-FR" sz="2400"/>
              <a:t>’</a:t>
            </a:r>
            <a:r>
              <a:rPr lang="fr-FR" sz="2400"/>
              <a:t>ai obtenu les résultats qui confirment…»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/>
              <a:t>Définir un style pour le texte: police standard de type </a:t>
            </a:r>
            <a:r>
              <a:rPr lang="fr-FR" sz="2400" i="1"/>
              <a:t>Times</a:t>
            </a:r>
            <a:r>
              <a:rPr lang="fr-FR" sz="2400"/>
              <a:t> ou </a:t>
            </a:r>
            <a:r>
              <a:rPr lang="fr-FR" sz="2400" i="1"/>
              <a:t>Times New Roman</a:t>
            </a:r>
            <a:r>
              <a:rPr lang="fr-FR" sz="2400"/>
              <a:t>) 12 pts, interligne simple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/>
              <a:t>De préférence n</a:t>
            </a:r>
            <a:r>
              <a:rPr lang="ja-JP" altLang="fr-FR" sz="2400"/>
              <a:t>’</a:t>
            </a:r>
            <a:r>
              <a:rPr lang="fr-FR" sz="2400"/>
              <a:t>utiliser qu</a:t>
            </a:r>
            <a:r>
              <a:rPr lang="ja-JP" altLang="fr-FR" sz="2400"/>
              <a:t>’</a:t>
            </a:r>
            <a:r>
              <a:rPr lang="fr-FR" sz="2400"/>
              <a:t>une seule police pour le texte, jouer sur la taille et le caractère gras ou italique.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/>
              <a:t>Numéroter les pages</a:t>
            </a:r>
            <a:endParaRPr lang="fr-FR" sz="2000"/>
          </a:p>
          <a:p>
            <a:pPr>
              <a:lnSpc>
                <a:spcPct val="90000"/>
              </a:lnSpc>
              <a:buFont typeface="Wingdings" charset="0"/>
              <a:buChar char="Ø"/>
            </a:pPr>
            <a:endParaRPr lang="fr-FR" altLang="ja-JP" sz="2000"/>
          </a:p>
          <a:p>
            <a:pPr>
              <a:lnSpc>
                <a:spcPct val="90000"/>
              </a:lnSpc>
              <a:buFont typeface="Wingdings" charset="0"/>
              <a:buChar char="Ø"/>
            </a:pPr>
            <a:endParaRPr lang="fr-FR" sz="2400"/>
          </a:p>
          <a:p>
            <a:pPr>
              <a:lnSpc>
                <a:spcPct val="90000"/>
              </a:lnSpc>
              <a:buFont typeface="Wingdings" charset="0"/>
              <a:buChar char="Ø"/>
            </a:pPr>
            <a:endParaRPr lang="fr-FR" sz="2000"/>
          </a:p>
          <a:p>
            <a:pPr>
              <a:lnSpc>
                <a:spcPct val="90000"/>
              </a:lnSpc>
              <a:buFont typeface="Wingdings" charset="0"/>
              <a:buChar char="Ø"/>
            </a:pPr>
            <a:endParaRPr lang="fr-FR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fr-FR" sz="3200"/>
              <a:t>Structure du rapport</a:t>
            </a: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5715000" cy="4114800"/>
          </a:xfrm>
        </p:spPr>
        <p:txBody>
          <a:bodyPr/>
          <a:lstStyle/>
          <a:p>
            <a:pPr marL="1614488">
              <a:lnSpc>
                <a:spcPct val="90000"/>
              </a:lnSpc>
              <a:buFont typeface="Wingdings" charset="0"/>
              <a:buChar char="Ø"/>
            </a:pPr>
            <a:r>
              <a:rPr lang="fr-FR" sz="2400" dirty="0"/>
              <a:t>Remerciements</a:t>
            </a:r>
          </a:p>
          <a:p>
            <a:pPr marL="1614488">
              <a:lnSpc>
                <a:spcPct val="90000"/>
              </a:lnSpc>
              <a:buFont typeface="Wingdings" charset="0"/>
              <a:buChar char="Ø"/>
            </a:pPr>
            <a:r>
              <a:rPr lang="fr-FR" sz="2400" dirty="0"/>
              <a:t>Sommaire</a:t>
            </a:r>
            <a:endParaRPr lang="fr-FR" sz="2800" dirty="0"/>
          </a:p>
          <a:p>
            <a:pPr marL="1614488">
              <a:lnSpc>
                <a:spcPct val="90000"/>
              </a:lnSpc>
              <a:buFont typeface="Wingdings" charset="0"/>
              <a:buChar char="Ø"/>
            </a:pPr>
            <a:r>
              <a:rPr lang="fr-FR" altLang="ja-JP" sz="2400" dirty="0"/>
              <a:t>Introduction</a:t>
            </a:r>
            <a:endParaRPr lang="fr-FR" altLang="ja-JP" sz="1800" dirty="0"/>
          </a:p>
          <a:p>
            <a:pPr marL="1614488">
              <a:lnSpc>
                <a:spcPct val="90000"/>
              </a:lnSpc>
              <a:buFont typeface="Wingdings" charset="0"/>
              <a:buChar char="Ø"/>
            </a:pPr>
            <a:r>
              <a:rPr lang="fr-FR" sz="2400" dirty="0" smtClean="0"/>
              <a:t>Résultats</a:t>
            </a:r>
            <a:endParaRPr lang="fr-FR" sz="2400" dirty="0"/>
          </a:p>
          <a:p>
            <a:pPr marL="1614488">
              <a:lnSpc>
                <a:spcPct val="90000"/>
              </a:lnSpc>
              <a:buFont typeface="Wingdings" charset="0"/>
              <a:buChar char="Ø"/>
            </a:pPr>
            <a:r>
              <a:rPr lang="fr-FR" sz="2400" dirty="0" smtClean="0"/>
              <a:t>Analyses </a:t>
            </a:r>
            <a:r>
              <a:rPr lang="fr-FR" sz="2400" dirty="0"/>
              <a:t>et </a:t>
            </a:r>
            <a:r>
              <a:rPr lang="fr-FR" sz="2400" dirty="0" smtClean="0"/>
              <a:t>discussions</a:t>
            </a:r>
            <a:endParaRPr lang="fr-FR" sz="2400" dirty="0"/>
          </a:p>
          <a:p>
            <a:pPr marL="1614488">
              <a:lnSpc>
                <a:spcPct val="90000"/>
              </a:lnSpc>
              <a:buFont typeface="Wingdings" charset="0"/>
              <a:buChar char="Ø"/>
            </a:pPr>
            <a:r>
              <a:rPr lang="fr-FR" sz="2400" dirty="0" smtClean="0"/>
              <a:t>Conclusion</a:t>
            </a:r>
          </a:p>
          <a:p>
            <a:pPr marL="1614488">
              <a:lnSpc>
                <a:spcPct val="90000"/>
              </a:lnSpc>
              <a:buFont typeface="Wingdings" charset="0"/>
              <a:buChar char="Ø"/>
            </a:pPr>
            <a:r>
              <a:rPr lang="fr-FR" sz="2400" dirty="0" smtClean="0"/>
              <a:t>Protocoles expérimentaux</a:t>
            </a:r>
            <a:endParaRPr lang="fr-FR" sz="2400" dirty="0"/>
          </a:p>
          <a:p>
            <a:pPr marL="1614488">
              <a:lnSpc>
                <a:spcPct val="90000"/>
              </a:lnSpc>
              <a:buFont typeface="Wingdings" charset="0"/>
              <a:buChar char="Ø"/>
            </a:pPr>
            <a:r>
              <a:rPr lang="fr-FR" sz="2400" dirty="0"/>
              <a:t>Bibliographie</a:t>
            </a:r>
          </a:p>
          <a:p>
            <a:pPr marL="1614488">
              <a:lnSpc>
                <a:spcPct val="90000"/>
              </a:lnSpc>
              <a:buFont typeface="Wingdings" charset="0"/>
              <a:buChar char="Ø"/>
            </a:pPr>
            <a:r>
              <a:rPr lang="fr-FR" sz="2400" dirty="0"/>
              <a:t>Annexes</a:t>
            </a:r>
            <a:endParaRPr lang="fr-FR" sz="2800" dirty="0"/>
          </a:p>
          <a:p>
            <a:pPr marL="1614488">
              <a:lnSpc>
                <a:spcPct val="90000"/>
              </a:lnSpc>
            </a:pPr>
            <a:endParaRPr lang="fr-FR" sz="2800" dirty="0"/>
          </a:p>
          <a:p>
            <a:pPr marL="1614488">
              <a:lnSpc>
                <a:spcPct val="90000"/>
              </a:lnSpc>
              <a:buFontTx/>
              <a:buNone/>
            </a:pPr>
            <a:endParaRPr lang="fr-FR" sz="2800" dirty="0"/>
          </a:p>
          <a:p>
            <a:pPr marL="1614488">
              <a:lnSpc>
                <a:spcPct val="90000"/>
              </a:lnSpc>
            </a:pPr>
            <a:endParaRPr lang="fr-F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001000" cy="3733800"/>
          </a:xfrm>
        </p:spPr>
        <p:txBody>
          <a:bodyPr anchor="ctr"/>
          <a:lstStyle/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 dirty="0"/>
              <a:t>Nom de l</a:t>
            </a:r>
            <a:r>
              <a:rPr lang="ja-JP" altLang="fr-FR" sz="2400" dirty="0"/>
              <a:t>’</a:t>
            </a:r>
            <a:r>
              <a:rPr lang="fr-FR" sz="2400" dirty="0"/>
              <a:t>Université (Paris</a:t>
            </a:r>
            <a:r>
              <a:rPr lang="fr-FR" sz="2400" dirty="0" smtClean="0"/>
              <a:t>-Saclay)</a:t>
            </a:r>
            <a:endParaRPr lang="fr-FR" sz="2400" dirty="0"/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 dirty="0"/>
              <a:t>Année universitaire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 dirty="0"/>
              <a:t>Titre du stage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 dirty="0"/>
              <a:t>Nom du stagiaire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 dirty="0"/>
              <a:t>Nom et titre de l</a:t>
            </a:r>
            <a:r>
              <a:rPr lang="ja-JP" altLang="fr-FR" sz="2400" dirty="0"/>
              <a:t>’</a:t>
            </a:r>
            <a:r>
              <a:rPr lang="fr-FR" sz="2400" dirty="0"/>
              <a:t>encadrant 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 dirty="0"/>
              <a:t>Nom du laboratoire ou de l</a:t>
            </a:r>
            <a:r>
              <a:rPr lang="ja-JP" altLang="fr-FR" sz="2400" dirty="0"/>
              <a:t>’</a:t>
            </a:r>
            <a:r>
              <a:rPr lang="fr-FR" sz="2400" dirty="0"/>
              <a:t>entreprise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fr-FR" sz="2400" dirty="0"/>
              <a:t>Eventuellement, logos (Université, entreprise, laboratoire)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endParaRPr lang="fr-FR" sz="24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6172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Times" charset="0"/>
              <a:buAutoNum type="arabicPeriod"/>
            </a:pPr>
            <a:r>
              <a:rPr lang="fr-FR">
                <a:solidFill>
                  <a:srgbClr val="FF0000"/>
                </a:solidFill>
              </a:rPr>
              <a:t>La couverture </a:t>
            </a:r>
          </a:p>
          <a:p>
            <a:pPr>
              <a:spcBef>
                <a:spcPct val="50000"/>
              </a:spcBef>
              <a:buFont typeface="Times" charset="0"/>
              <a:buNone/>
            </a:pPr>
            <a:r>
              <a:rPr lang="fr-FR"/>
              <a:t>Sur celle-ci doivent figurer :</a:t>
            </a:r>
            <a:endParaRPr lang="fr-FR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419827" y="973138"/>
            <a:ext cx="4593525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600" dirty="0"/>
              <a:t>UNIVERSITE </a:t>
            </a:r>
            <a:r>
              <a:rPr lang="fr-FR" sz="1600" dirty="0" smtClean="0"/>
              <a:t>Paris-Saclay, Université Paris-Sud</a:t>
            </a:r>
            <a:endParaRPr lang="fr-FR" sz="1600" dirty="0"/>
          </a:p>
          <a:p>
            <a:pPr algn="ctr"/>
            <a:r>
              <a:rPr lang="fr-FR" sz="1200" dirty="0"/>
              <a:t>Département de Chimie</a:t>
            </a:r>
            <a:endParaRPr lang="fr-FR" sz="1600" dirty="0"/>
          </a:p>
          <a:p>
            <a:pPr algn="ctr"/>
            <a:endParaRPr lang="fr-FR" sz="1600" dirty="0"/>
          </a:p>
          <a:p>
            <a:pPr algn="ctr"/>
            <a:r>
              <a:rPr lang="fr-FR" sz="1200" dirty="0"/>
              <a:t>Année universitaire 20xx – 20xy</a:t>
            </a:r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r>
              <a:rPr lang="fr-FR" sz="1600" dirty="0"/>
              <a:t>RAPPORT DE STAGE </a:t>
            </a:r>
          </a:p>
          <a:p>
            <a:pPr algn="ctr"/>
            <a:endParaRPr lang="fr-FR" sz="1600" dirty="0"/>
          </a:p>
          <a:p>
            <a:pPr algn="ctr"/>
            <a:r>
              <a:rPr lang="fr-FR" sz="1600" dirty="0"/>
              <a:t>« Titre »</a:t>
            </a:r>
          </a:p>
          <a:p>
            <a:pPr algn="ctr"/>
            <a:endParaRPr lang="fr-FR" sz="1600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Effectué dans le cadre de l</a:t>
            </a:r>
            <a:r>
              <a:rPr lang="ja-JP" altLang="fr-FR" sz="1200" dirty="0"/>
              <a:t>’</a:t>
            </a:r>
            <a:r>
              <a:rPr lang="fr-FR" sz="1200" dirty="0"/>
              <a:t>obtention du dipl</a:t>
            </a:r>
            <a:r>
              <a:rPr lang="fr-FR" altLang="ja-JP" sz="1200" dirty="0"/>
              <a:t>ôme</a:t>
            </a:r>
          </a:p>
          <a:p>
            <a:pPr algn="ctr"/>
            <a:r>
              <a:rPr lang="fr-FR" altLang="ja-JP" sz="1200" dirty="0"/>
              <a:t>XXX</a:t>
            </a:r>
            <a:endParaRPr lang="fr-FR" sz="1600" dirty="0"/>
          </a:p>
          <a:p>
            <a:pPr algn="ctr"/>
            <a:endParaRPr lang="fr-FR" sz="1600" dirty="0"/>
          </a:p>
          <a:p>
            <a:pPr algn="ctr"/>
            <a:endParaRPr lang="fr-FR" sz="1600" dirty="0"/>
          </a:p>
          <a:p>
            <a:pPr algn="ctr"/>
            <a:r>
              <a:rPr lang="fr-FR" sz="1200" dirty="0"/>
              <a:t>Présenté et soutenu par « Prénom Nom »</a:t>
            </a:r>
            <a:endParaRPr lang="fr-FR" altLang="ja-JP" sz="1200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Préparé au sein de XXXX</a:t>
            </a:r>
          </a:p>
          <a:p>
            <a:pPr algn="ctr"/>
            <a:r>
              <a:rPr lang="fr-FR" sz="1200" dirty="0"/>
              <a:t>sous la direction de « Prénom Nom, Titre »</a:t>
            </a:r>
          </a:p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Date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232150" y="152400"/>
            <a:ext cx="48768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A8B2E3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6154" name="Picture 10" descr="sigle ICMM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228600"/>
            <a:ext cx="982663" cy="56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57200" y="457200"/>
            <a:ext cx="220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Exemple de présentation </a:t>
            </a:r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332656"/>
            <a:ext cx="1064333" cy="36004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96" y="188640"/>
            <a:ext cx="739800" cy="739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304800"/>
            <a:ext cx="8093075" cy="6001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2. Les remerciements</a:t>
            </a:r>
            <a:r>
              <a:rPr lang="fr-FR" dirty="0"/>
              <a:t> (recommandés) </a:t>
            </a:r>
          </a:p>
          <a:p>
            <a:endParaRPr lang="fr-FR" dirty="0"/>
          </a:p>
          <a:p>
            <a:pPr>
              <a:buFont typeface="Wingdings" charset="0"/>
              <a:buChar char="Ø"/>
            </a:pPr>
            <a:r>
              <a:rPr lang="fr-FR" dirty="0"/>
              <a:t>Au directeur de la structure d</a:t>
            </a:r>
            <a:r>
              <a:rPr lang="ja-JP" altLang="fr-FR" dirty="0"/>
              <a:t>’</a:t>
            </a:r>
            <a:r>
              <a:rPr lang="fr-FR" dirty="0"/>
              <a:t>accueil</a:t>
            </a:r>
          </a:p>
          <a:p>
            <a:pPr>
              <a:buFont typeface="Wingdings" charset="0"/>
              <a:buChar char="Ø"/>
            </a:pPr>
            <a:r>
              <a:rPr lang="fr-FR" dirty="0"/>
              <a:t>À </a:t>
            </a:r>
            <a:r>
              <a:rPr lang="fr-FR" dirty="0" smtClean="0"/>
              <a:t>l’encadrant</a:t>
            </a:r>
            <a:endParaRPr lang="fr-FR" dirty="0"/>
          </a:p>
          <a:p>
            <a:pPr>
              <a:buFont typeface="Wingdings" charset="0"/>
              <a:buChar char="Ø"/>
            </a:pPr>
            <a:r>
              <a:rPr lang="fr-FR" dirty="0"/>
              <a:t>Aux personnes ayant contribué au travail</a:t>
            </a:r>
          </a:p>
          <a:p>
            <a:endParaRPr lang="fr-FR" dirty="0"/>
          </a:p>
          <a:p>
            <a:r>
              <a:rPr lang="fr-FR" dirty="0"/>
              <a:t>Ces remerciements représentent une zone de « liberté» dans le rapport, mais attention…</a:t>
            </a:r>
          </a:p>
          <a:p>
            <a:endParaRPr lang="fr-FR" dirty="0"/>
          </a:p>
          <a:p>
            <a:pPr>
              <a:buFont typeface="Wingdings" charset="0"/>
              <a:buChar char="Ø"/>
            </a:pPr>
            <a:r>
              <a:rPr lang="fr-FR" dirty="0"/>
              <a:t>Pas d</a:t>
            </a:r>
            <a:r>
              <a:rPr lang="ja-JP" altLang="fr-FR" dirty="0"/>
              <a:t>’</a:t>
            </a:r>
            <a:r>
              <a:rPr lang="fr-FR" dirty="0"/>
              <a:t>exagération dans les formules de politesse</a:t>
            </a:r>
          </a:p>
          <a:p>
            <a:pPr>
              <a:buFont typeface="Wingdings" charset="0"/>
              <a:buChar char="Ø"/>
            </a:pPr>
            <a:r>
              <a:rPr lang="fr-FR" dirty="0"/>
              <a:t>Pas trop de familiarités</a:t>
            </a:r>
          </a:p>
          <a:p>
            <a:pPr>
              <a:buFont typeface="Wingdings" charset="0"/>
              <a:buChar char="Ø"/>
            </a:pPr>
            <a:endParaRPr lang="fr-FR" dirty="0"/>
          </a:p>
          <a:p>
            <a:pPr>
              <a:spcBef>
                <a:spcPct val="50000"/>
              </a:spcBef>
            </a:pPr>
            <a:r>
              <a:rPr lang="fr-FR" dirty="0">
                <a:solidFill>
                  <a:srgbClr val="FF0000"/>
                </a:solidFill>
              </a:rPr>
              <a:t>3. Le sommaire paginé</a:t>
            </a:r>
          </a:p>
          <a:p>
            <a:pPr>
              <a:spcBef>
                <a:spcPct val="50000"/>
              </a:spcBef>
            </a:pPr>
            <a:r>
              <a:rPr lang="fr-FR" dirty="0"/>
              <a:t>Il reprend la structure des parties et sous-parties importantes en indiquant les pages correspondantes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4625" y="296863"/>
            <a:ext cx="1841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Exemple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136251"/>
              </p:ext>
            </p:extLst>
          </p:nvPr>
        </p:nvGraphicFramePr>
        <p:xfrm>
          <a:off x="1693863" y="450850"/>
          <a:ext cx="5754687" cy="59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Document" r:id="rId4" imgW="5753100" imgH="5956300" progId="Word.Document.8">
                  <p:embed/>
                </p:oleObj>
              </mc:Choice>
              <mc:Fallback>
                <p:oleObj name="Document" r:id="rId4" imgW="5753100" imgH="59563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450850"/>
                        <a:ext cx="5754687" cy="595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75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75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808</Words>
  <Application>Microsoft Macintosh PowerPoint</Application>
  <PresentationFormat>Présentation à l'écran (4:3)</PresentationFormat>
  <Paragraphs>146</Paragraphs>
  <Slides>16</Slides>
  <Notes>16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ＭＳ Ｐゴシック</vt:lpstr>
      <vt:lpstr>Wingdings</vt:lpstr>
      <vt:lpstr>Times</vt:lpstr>
      <vt:lpstr>Helvetica</vt:lpstr>
      <vt:lpstr>Nouvelle présentation</vt:lpstr>
      <vt:lpstr>Document Microsoft Word 97 - 2004</vt:lpstr>
      <vt:lpstr>Présentation PowerPoint</vt:lpstr>
      <vt:lpstr>Utilité du rapport</vt:lpstr>
      <vt:lpstr>Présentation PowerPoint</vt:lpstr>
      <vt:lpstr>Généralités sur la forme</vt:lpstr>
      <vt:lpstr>Structure du rapport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Paris-Sud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DE STAGE</dc:title>
  <dc:creator>Laure Catala</dc:creator>
  <cp:lastModifiedBy>Aurélien Alix</cp:lastModifiedBy>
  <cp:revision>88</cp:revision>
  <cp:lastPrinted>2009-05-13T13:02:11Z</cp:lastPrinted>
  <dcterms:created xsi:type="dcterms:W3CDTF">2007-03-23T13:56:09Z</dcterms:created>
  <dcterms:modified xsi:type="dcterms:W3CDTF">2016-05-02T16:00:05Z</dcterms:modified>
</cp:coreProperties>
</file>